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  <p:embeddedFont>
      <p:font typeface="Montserrat Medium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50273DA-0BD7-431B-94F7-26EC289C414B}">
  <a:tblStyle styleId="{E50273DA-0BD7-431B-94F7-26EC289C41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Montserrat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MontserratMedium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5.xml"/><Relationship Id="rId55" Type="http://schemas.openxmlformats.org/officeDocument/2006/relationships/font" Target="fonts/Lato-bold.fntdata"/><Relationship Id="rId10" Type="http://schemas.openxmlformats.org/officeDocument/2006/relationships/slide" Target="slides/slide4.xml"/><Relationship Id="rId54" Type="http://schemas.openxmlformats.org/officeDocument/2006/relationships/font" Target="fonts/Lato-regular.fntdata"/><Relationship Id="rId13" Type="http://schemas.openxmlformats.org/officeDocument/2006/relationships/slide" Target="slides/slide7.xml"/><Relationship Id="rId57" Type="http://schemas.openxmlformats.org/officeDocument/2006/relationships/font" Target="fonts/Lato-boldItalic.fntdata"/><Relationship Id="rId12" Type="http://schemas.openxmlformats.org/officeDocument/2006/relationships/slide" Target="slides/slide6.xml"/><Relationship Id="rId56" Type="http://schemas.openxmlformats.org/officeDocument/2006/relationships/font" Target="fonts/Lato-italic.fntdata"/><Relationship Id="rId15" Type="http://schemas.openxmlformats.org/officeDocument/2006/relationships/slide" Target="slides/slide9.xml"/><Relationship Id="rId59" Type="http://schemas.openxmlformats.org/officeDocument/2006/relationships/font" Target="fonts/MontserratMedium-bold.fntdata"/><Relationship Id="rId14" Type="http://schemas.openxmlformats.org/officeDocument/2006/relationships/slide" Target="slides/slide8.xml"/><Relationship Id="rId58" Type="http://schemas.openxmlformats.org/officeDocument/2006/relationships/font" Target="fonts/MontserratMedium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77dcbfa3e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77dcbfa3e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8aca5a8e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8aca5a8e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8aca5a8e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8aca5a8e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8aca5a8e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58aca5a8e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8b62f0c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8b62f0c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8b62f0cb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58b62f0c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58b62f0cb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58b62f0cb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8b62f0cb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8b62f0cb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58b62f0cb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58b62f0cb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58b62f0e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58b62f0e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77dcbfa3e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577dcbfa3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8b62f0cb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8b62f0cb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58b62f0cb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58b62f0cb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8b62f0cb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58b62f0cb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58b62f0cb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58b62f0cb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58b62f0cb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58b62f0cb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8b62f0cb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58b62f0cb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8b62f0cb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8b62f0cb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8b62f0cb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8b62f0cb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58b62f0cb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58b62f0cb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8b62f0eb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58b62f0e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77dcbfa3e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577dcbfa3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5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8b62f0cb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8b62f0cb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8aca5a8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8aca5a8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8b62f0eb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58b62f0eb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8aca5a8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8aca5a8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8aca5a8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8aca5a8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8aca5a8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8aca5a8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77dcbfa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77dcbfa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577dcbfa3e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577dcbfa3e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577dcbfa3e_0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577dcbfa3e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77dcbfa3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77dcbfa3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77dcbfa3e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77dcbfa3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77dcbfa3e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77dcbfa3e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current adds up in phase on the patch antenna as well; however, an equal current but with opposite direction is on the ground plane, which cancels the radiation. This also explains why the microstrip antenna radiates but the microstrip transmission line does not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8aca5a8e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8aca5a8e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77dcbfa3e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77dcbfa3e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77dcbfa3e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77dcbfa3e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RdYHA2ZM1x5Poh_NprjF3Rqyvlyp0Bc3/view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jFGjimq8XFyu7X-XWUTXWEXrGFrSLb-0/view" TargetMode="External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ieeexplore.ieee.org/document/8525883" TargetMode="External"/><Relationship Id="rId4" Type="http://schemas.openxmlformats.org/officeDocument/2006/relationships/hyperlink" Target="https://www.electronicspecifier.com/product-centre/manufacturers/texas-instruments/reference-designs/5cf49c145a8ec9310d8b4567" TargetMode="External"/><Relationship Id="rId5" Type="http://schemas.openxmlformats.org/officeDocument/2006/relationships/hyperlink" Target="https://www.antenna-theory.com/" TargetMode="External"/><Relationship Id="rId6" Type="http://schemas.openxmlformats.org/officeDocument/2006/relationships/hyperlink" Target="https://www.antenna-theory.com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664000"/>
            <a:ext cx="50175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of MIMO Antenna for Radar Applications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004375" y="2845225"/>
            <a:ext cx="2975100" cy="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BF0"/>
              </a:buClr>
              <a:buSzPts val="1600"/>
              <a:buFont typeface="Noto Sans Symbols"/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Mentor - Dr. Divyabramham K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</a:pPr>
            <a:r>
              <a:rPr lang="en-GB" sz="1400">
                <a:latin typeface="Montserrat"/>
                <a:ea typeface="Montserrat"/>
                <a:cs typeface="Montserrat"/>
                <a:sym typeface="Montserrat"/>
              </a:rPr>
              <a:t>BTP Code - B22DB03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4855650" y="3954700"/>
            <a:ext cx="36228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Members:</a:t>
            </a:r>
            <a:endParaRPr sz="13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Font typeface="Old Standard TT"/>
              <a:buAutoNum type="arabicParenR"/>
            </a:pPr>
            <a:r>
              <a:rPr lang="en-GB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Kakarla Pavan Teja (S20190020216)</a:t>
            </a:r>
            <a:endParaRPr sz="13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"/>
              <a:buFont typeface="Old Standard TT"/>
              <a:buAutoNum type="arabicParenR"/>
            </a:pPr>
            <a:r>
              <a:rPr lang="en-GB" sz="13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Divishad Reddy (S20190020236)</a:t>
            </a:r>
            <a:endParaRPr sz="13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 rot="2700000">
            <a:off x="669038" y="1375054"/>
            <a:ext cx="2662257" cy="4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methodology </a:t>
            </a:r>
            <a:endParaRPr/>
          </a:p>
        </p:txBody>
      </p:sp>
      <p:sp>
        <p:nvSpPr>
          <p:cNvPr id="290" name="Google Shape;290;p26"/>
          <p:cNvSpPr txBox="1"/>
          <p:nvPr>
            <p:ph idx="1" type="body"/>
          </p:nvPr>
        </p:nvSpPr>
        <p:spPr>
          <a:xfrm>
            <a:off x="1297500" y="1567550"/>
            <a:ext cx="70389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861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Montserrat"/>
              <a:buChar char="●"/>
            </a:pPr>
            <a:r>
              <a:rPr lang="en-GB" sz="1260">
                <a:latin typeface="Montserrat"/>
                <a:ea typeface="Montserrat"/>
                <a:cs typeface="Montserrat"/>
                <a:sym typeface="Montserrat"/>
              </a:rPr>
              <a:t>Designing of Single microstrip patch antenna using inset feeding method</a:t>
            </a:r>
            <a:endParaRPr sz="1260"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60"/>
              <a:buFont typeface="Montserrat"/>
              <a:buChar char="●"/>
            </a:pPr>
            <a:r>
              <a:rPr lang="en-GB" sz="1260">
                <a:latin typeface="Montserrat"/>
                <a:ea typeface="Montserrat"/>
                <a:cs typeface="Montserrat"/>
                <a:sym typeface="Montserrat"/>
              </a:rPr>
              <a:t>First, we need to calculate the dimensions of microstrip patch, substrate by using matlab</a:t>
            </a:r>
            <a:endParaRPr sz="1260"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60"/>
              <a:buFont typeface="Montserrat"/>
              <a:buChar char="●"/>
            </a:pPr>
            <a:r>
              <a:rPr lang="en-GB" sz="1260">
                <a:latin typeface="Montserrat"/>
                <a:ea typeface="Montserrat"/>
                <a:cs typeface="Montserrat"/>
                <a:sym typeface="Montserrat"/>
              </a:rPr>
              <a:t>In CST, build the single microstrip patch antenna using shapes(rectangle) and assign port to the antenna</a:t>
            </a:r>
            <a:endParaRPr sz="1260"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260"/>
              <a:buFont typeface="Montserrat"/>
              <a:buChar char="●"/>
            </a:pPr>
            <a:r>
              <a:rPr lang="en-GB" sz="1260">
                <a:latin typeface="Montserrat"/>
                <a:ea typeface="Montserrat"/>
                <a:cs typeface="Montserrat"/>
                <a:sym typeface="Montserrat"/>
              </a:rPr>
              <a:t>Next,  we need to build 2-1 microstrip antenna using existing single microstrip patch antenna</a:t>
            </a:r>
            <a:endParaRPr sz="126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methodology </a:t>
            </a:r>
            <a:endParaRPr/>
          </a:p>
        </p:txBody>
      </p:sp>
      <p:sp>
        <p:nvSpPr>
          <p:cNvPr id="296" name="Google Shape;296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61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60"/>
              <a:buFont typeface="Montserrat"/>
              <a:buChar char="●"/>
            </a:pPr>
            <a:r>
              <a:rPr lang="en-GB" sz="1260">
                <a:latin typeface="Montserrat"/>
                <a:ea typeface="Montserrat"/>
                <a:cs typeface="Montserrat"/>
                <a:sym typeface="Montserrat"/>
              </a:rPr>
              <a:t>In Matlab, Antenna designer tool helps us in using the predefined antenna models</a:t>
            </a:r>
            <a:endParaRPr sz="1260"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60"/>
              <a:buFont typeface="Montserrat"/>
              <a:buChar char="●"/>
            </a:pPr>
            <a:r>
              <a:rPr lang="en-GB" sz="1260">
                <a:latin typeface="Montserrat"/>
                <a:ea typeface="Montserrat"/>
                <a:cs typeface="Montserrat"/>
                <a:sym typeface="Montserrat"/>
              </a:rPr>
              <a:t>We need provide the dimensions, properties of substrate and patch</a:t>
            </a:r>
            <a:endParaRPr sz="1260"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60"/>
              <a:buFont typeface="Montserrat"/>
              <a:buChar char="●"/>
            </a:pPr>
            <a:r>
              <a:rPr lang="en-GB" sz="1260">
                <a:latin typeface="Montserrat"/>
                <a:ea typeface="Montserrat"/>
                <a:cs typeface="Montserrat"/>
                <a:sym typeface="Montserrat"/>
              </a:rPr>
              <a:t>After simulation, we can compare the values with CST values</a:t>
            </a:r>
            <a:endParaRPr sz="1260">
              <a:latin typeface="Montserrat"/>
              <a:ea typeface="Montserrat"/>
              <a:cs typeface="Montserrat"/>
              <a:sym typeface="Montserrat"/>
            </a:endParaRPr>
          </a:p>
          <a:p>
            <a:pPr indent="-30861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260"/>
              <a:buFont typeface="Montserrat"/>
              <a:buChar char="●"/>
            </a:pPr>
            <a:r>
              <a:rPr lang="en-GB" sz="1260">
                <a:latin typeface="Montserrat"/>
                <a:ea typeface="Montserrat"/>
                <a:cs typeface="Montserrat"/>
                <a:sym typeface="Montserrat"/>
              </a:rPr>
              <a:t>Results of CST and Matlab are different due to their simulation properties</a:t>
            </a:r>
            <a:endParaRPr sz="126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Matlab Calculations for Antenna Dimensions</a:t>
            </a:r>
            <a:endParaRPr/>
          </a:p>
        </p:txBody>
      </p:sp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870" y="1460250"/>
            <a:ext cx="695305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Parameters</a:t>
            </a:r>
            <a:endParaRPr/>
          </a:p>
        </p:txBody>
      </p:sp>
      <p:graphicFrame>
        <p:nvGraphicFramePr>
          <p:cNvPr id="308" name="Google Shape;308;p29"/>
          <p:cNvGraphicFramePr/>
          <p:nvPr/>
        </p:nvGraphicFramePr>
        <p:xfrm>
          <a:off x="1257300" y="152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{E50273DA-0BD7-431B-94F7-26EC289C414B}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Parameters / Antenna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Single MicroStrip Patch 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2-1 MicroStrip Patch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</a:tr>
              <a:tr h="29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Epsilon_r (er)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2.2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2.2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</a:tr>
              <a:tr h="276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Substrate</a:t>
                      </a:r>
                      <a:r>
                        <a:rPr lang="en-GB">
                          <a:solidFill>
                            <a:schemeClr val="lt1"/>
                          </a:solidFill>
                        </a:rPr>
                        <a:t> Width (Ws)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30.04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59.44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</a:tr>
              <a:tr h="295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Substrate Length (Ls)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26.08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38.77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</a:tr>
              <a:tr h="30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Substrate Height (h)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1.6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1.6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</a:tr>
              <a:tr h="28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Patch Width (Wp)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20.44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20.44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</a:tr>
              <a:tr h="29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Patch Length (Lp)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16.48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16.065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</a:tr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Feed Width (Wf)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4.971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4.971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</a:tr>
            </a:tbl>
          </a:graphicData>
        </a:graphic>
      </p:graphicFrame>
      <p:graphicFrame>
        <p:nvGraphicFramePr>
          <p:cNvPr id="309" name="Google Shape;309;p29"/>
          <p:cNvGraphicFramePr/>
          <p:nvPr/>
        </p:nvGraphicFramePr>
        <p:xfrm>
          <a:off x="1257300" y="394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{E50273DA-0BD7-431B-94F7-26EC289C414B}</a:tableStyleId>
              </a:tblPr>
              <a:tblGrid>
                <a:gridCol w="2413000"/>
                <a:gridCol w="2413000"/>
                <a:gridCol w="2413000"/>
              </a:tblGrid>
              <a:tr h="26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Inset Feed Length(y0)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</a:tr>
            </a:tbl>
          </a:graphicData>
        </a:graphic>
      </p:graphicFrame>
      <p:graphicFrame>
        <p:nvGraphicFramePr>
          <p:cNvPr id="310" name="Google Shape;310;p29"/>
          <p:cNvGraphicFramePr/>
          <p:nvPr/>
        </p:nvGraphicFramePr>
        <p:xfrm>
          <a:off x="1257300" y="421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{E50273DA-0BD7-431B-94F7-26EC289C414B}</a:tableStyleId>
              </a:tblPr>
              <a:tblGrid>
                <a:gridCol w="2413000"/>
                <a:gridCol w="2413000"/>
                <a:gridCol w="2413000"/>
              </a:tblGrid>
              <a:tr h="29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Inset Width (x1)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0.5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0.5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0" marR="54000" marL="90000"/>
                </a:tc>
              </a:tr>
            </a:tbl>
          </a:graphicData>
        </a:graphic>
      </p:graphicFrame>
      <p:graphicFrame>
        <p:nvGraphicFramePr>
          <p:cNvPr id="311" name="Google Shape;311;p29"/>
          <p:cNvGraphicFramePr/>
          <p:nvPr/>
        </p:nvGraphicFramePr>
        <p:xfrm>
          <a:off x="1257300" y="451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{E50273DA-0BD7-431B-94F7-26EC289C414B}</a:tableStyleId>
              </a:tblPr>
              <a:tblGrid>
                <a:gridCol w="2413000"/>
                <a:gridCol w="2413000"/>
                <a:gridCol w="2413000"/>
              </a:tblGrid>
              <a:tr h="25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Connecting Line Length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—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3.23 (assumed)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36000" marB="36000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/>
          <p:nvPr>
            <p:ph type="title"/>
          </p:nvPr>
        </p:nvSpPr>
        <p:spPr>
          <a:xfrm>
            <a:off x="1532175" y="1952700"/>
            <a:ext cx="1530000" cy="12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 sz="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CST</a:t>
            </a:r>
            <a:endParaRPr sz="1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Matlab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Single Patch Antenna</a:t>
            </a:r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364" y="1460250"/>
            <a:ext cx="3796445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5622223" y="3025575"/>
            <a:ext cx="29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Single Microstrip Patch Antenna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Single Patch Antenna</a:t>
            </a:r>
            <a:endParaRPr/>
          </a:p>
        </p:txBody>
      </p:sp>
      <p:pic>
        <p:nvPicPr>
          <p:cNvPr id="329" name="Google Shape;3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34" y="1460250"/>
            <a:ext cx="8443532" cy="305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Single Patch Antenna</a:t>
            </a:r>
            <a:endParaRPr/>
          </a:p>
        </p:txBody>
      </p:sp>
      <p:pic>
        <p:nvPicPr>
          <p:cNvPr id="335" name="Google Shape;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34" y="1460250"/>
            <a:ext cx="8443532" cy="30505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Single Patch Antenna</a:t>
            </a:r>
            <a:endParaRPr/>
          </a:p>
        </p:txBody>
      </p:sp>
      <p:pic>
        <p:nvPicPr>
          <p:cNvPr id="341" name="Google Shape;3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96" y="1460250"/>
            <a:ext cx="8395809" cy="30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Single Patch Antenna</a:t>
            </a:r>
            <a:endParaRPr/>
          </a:p>
        </p:txBody>
      </p:sp>
      <p:pic>
        <p:nvPicPr>
          <p:cNvPr id="347" name="Google Shape;3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96" y="1460250"/>
            <a:ext cx="8395809" cy="30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Title - Design of MIMO Antenna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>
            <p:ph idx="1" type="body"/>
          </p:nvPr>
        </p:nvSpPr>
        <p:spPr>
          <a:xfrm>
            <a:off x="1297500" y="1567550"/>
            <a:ext cx="45651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Simulators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Design methodology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Challengers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-GB" sz="1500">
                <a:latin typeface="Montserrat"/>
                <a:ea typeface="Montserrat"/>
                <a:cs typeface="Montserrat"/>
                <a:sym typeface="Montserrat"/>
              </a:rPr>
              <a:t>References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347" y="1290012"/>
            <a:ext cx="2771299" cy="3160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Single Patch Antenna</a:t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34" y="1460250"/>
            <a:ext cx="8443532" cy="305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Single Patch Antenna</a:t>
            </a:r>
            <a:endParaRPr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96" y="1460250"/>
            <a:ext cx="8395809" cy="30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Single Patch Antenna</a:t>
            </a:r>
            <a:endParaRPr/>
          </a:p>
        </p:txBody>
      </p:sp>
      <p:sp>
        <p:nvSpPr>
          <p:cNvPr id="365" name="Google Shape;365;p38"/>
          <p:cNvSpPr txBox="1"/>
          <p:nvPr/>
        </p:nvSpPr>
        <p:spPr>
          <a:xfrm>
            <a:off x="6349171" y="2974650"/>
            <a:ext cx="17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Flow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38" title="SinglePatch_02.mp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129" y="1460250"/>
            <a:ext cx="5159926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 2-1 Patch Antenna</a:t>
            </a:r>
            <a:endParaRPr/>
          </a:p>
        </p:txBody>
      </p:sp>
      <p:sp>
        <p:nvSpPr>
          <p:cNvPr id="372" name="Google Shape;372;p39"/>
          <p:cNvSpPr txBox="1"/>
          <p:nvPr/>
        </p:nvSpPr>
        <p:spPr>
          <a:xfrm>
            <a:off x="5380806" y="3025575"/>
            <a:ext cx="25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2-1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Microstrip Patch Antenna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894" y="1307850"/>
            <a:ext cx="4147968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- 2-1 Patch Antenna</a:t>
            </a:r>
            <a:endParaRPr/>
          </a:p>
        </p:txBody>
      </p:sp>
      <p:pic>
        <p:nvPicPr>
          <p:cNvPr id="379" name="Google Shape;3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34" y="1460250"/>
            <a:ext cx="8443532" cy="305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- 2-1 Patch Antenna</a:t>
            </a:r>
            <a:endParaRPr/>
          </a:p>
        </p:txBody>
      </p:sp>
      <p:pic>
        <p:nvPicPr>
          <p:cNvPr id="385" name="Google Shape;3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34" y="1460250"/>
            <a:ext cx="8443532" cy="305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- 2-1 Patch Antenna</a:t>
            </a:r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96" y="1460250"/>
            <a:ext cx="8395809" cy="30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- 2-1 Patch Antenna</a:t>
            </a:r>
            <a:endParaRPr/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96" y="1460250"/>
            <a:ext cx="8395809" cy="30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- 2-1 Patch Antenna</a:t>
            </a:r>
            <a:endParaRPr/>
          </a:p>
        </p:txBody>
      </p:sp>
      <p:pic>
        <p:nvPicPr>
          <p:cNvPr id="403" name="Google Shape;4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34" y="1460250"/>
            <a:ext cx="8443532" cy="3050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- 2-1 Patch Antenna</a:t>
            </a:r>
            <a:endParaRPr/>
          </a:p>
        </p:txBody>
      </p:sp>
      <p:pic>
        <p:nvPicPr>
          <p:cNvPr id="409" name="Google Shape;4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96" y="1460250"/>
            <a:ext cx="8384007" cy="305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entury Gothic"/>
              <a:buNone/>
            </a:pPr>
            <a:r>
              <a:rPr lang="en-GB"/>
              <a:t>Problem statement (Recap)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297500" y="1567550"/>
            <a:ext cx="7038900" cy="3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235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76"/>
              <a:buFont typeface="Montserrat"/>
              <a:buChar char="●"/>
            </a:pPr>
            <a:r>
              <a:rPr lang="en-GB" sz="1285">
                <a:latin typeface="Montserrat"/>
                <a:ea typeface="Montserrat"/>
                <a:cs typeface="Montserrat"/>
                <a:sym typeface="Montserrat"/>
              </a:rPr>
              <a:t>Design of MIMO antenna setup for radar application</a:t>
            </a:r>
            <a:endParaRPr sz="1285">
              <a:latin typeface="Montserrat"/>
              <a:ea typeface="Montserrat"/>
              <a:cs typeface="Montserrat"/>
              <a:sym typeface="Montserrat"/>
            </a:endParaRPr>
          </a:p>
          <a:p>
            <a:pPr indent="-31019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85"/>
              <a:buFont typeface="Montserrat"/>
              <a:buChar char="○"/>
            </a:pPr>
            <a:r>
              <a:rPr lang="en-GB" sz="1285">
                <a:latin typeface="Montserrat"/>
                <a:ea typeface="Montserrat"/>
                <a:cs typeface="Montserrat"/>
                <a:sym typeface="Montserrat"/>
              </a:rPr>
              <a:t>All elements (transmitters) of the transmitting array simultaneously radiate mutually orthogonal signals shift in frequency (OFDM)</a:t>
            </a:r>
            <a:endParaRPr sz="1285">
              <a:latin typeface="Montserrat"/>
              <a:ea typeface="Montserrat"/>
              <a:cs typeface="Montserrat"/>
              <a:sym typeface="Montserrat"/>
            </a:endParaRPr>
          </a:p>
          <a:p>
            <a:pPr indent="-31019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85"/>
              <a:buFont typeface="Montserrat"/>
              <a:buChar char="○"/>
            </a:pPr>
            <a:r>
              <a:rPr lang="en-GB" sz="1285">
                <a:latin typeface="Montserrat"/>
                <a:ea typeface="Montserrat"/>
                <a:cs typeface="Montserrat"/>
                <a:sym typeface="Montserrat"/>
              </a:rPr>
              <a:t>These transmitting signals don’t interface because of orthogonality</a:t>
            </a:r>
            <a:endParaRPr sz="1285">
              <a:latin typeface="Montserrat"/>
              <a:ea typeface="Montserrat"/>
              <a:cs typeface="Montserrat"/>
              <a:sym typeface="Montserrat"/>
            </a:endParaRPr>
          </a:p>
          <a:p>
            <a:pPr indent="-31019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85"/>
              <a:buFont typeface="Montserrat"/>
              <a:buChar char="○"/>
            </a:pPr>
            <a:r>
              <a:rPr lang="en-GB" sz="1285">
                <a:latin typeface="Montserrat"/>
                <a:ea typeface="Montserrat"/>
                <a:cs typeface="Montserrat"/>
                <a:sym typeface="Montserrat"/>
              </a:rPr>
              <a:t>At a target, sum of all radiated signals with their specific phase shifts depending on the target position and velocity </a:t>
            </a:r>
            <a:endParaRPr sz="1285">
              <a:latin typeface="Montserrat"/>
              <a:ea typeface="Montserrat"/>
              <a:cs typeface="Montserrat"/>
              <a:sym typeface="Montserrat"/>
            </a:endParaRPr>
          </a:p>
          <a:p>
            <a:pPr indent="-310197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85"/>
              <a:buFont typeface="Montserrat"/>
              <a:buChar char="○"/>
            </a:pPr>
            <a:r>
              <a:rPr lang="en-GB" sz="1285">
                <a:latin typeface="Montserrat"/>
                <a:ea typeface="Montserrat"/>
                <a:cs typeface="Montserrat"/>
                <a:sym typeface="Montserrat"/>
              </a:rPr>
              <a:t>Each element of the receiving array receives reflected signals of all frequencies. This signals can be separated and then processed properly</a:t>
            </a:r>
            <a:endParaRPr sz="1285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Results(CST) - 2-1 Patch Antenna</a:t>
            </a:r>
            <a:endParaRPr/>
          </a:p>
        </p:txBody>
      </p:sp>
      <p:sp>
        <p:nvSpPr>
          <p:cNvPr id="415" name="Google Shape;415;p46"/>
          <p:cNvSpPr txBox="1"/>
          <p:nvPr/>
        </p:nvSpPr>
        <p:spPr>
          <a:xfrm>
            <a:off x="6668214" y="2876875"/>
            <a:ext cx="17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Flow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6" name="Google Shape;416;p46" title="2_1_ArrayPatch.mp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086" y="1460250"/>
            <a:ext cx="585197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Comparing Results</a:t>
            </a:r>
            <a:endParaRPr/>
          </a:p>
        </p:txBody>
      </p:sp>
      <p:graphicFrame>
        <p:nvGraphicFramePr>
          <p:cNvPr id="422" name="Google Shape;422;p47"/>
          <p:cNvGraphicFramePr/>
          <p:nvPr/>
        </p:nvGraphicFramePr>
        <p:xfrm>
          <a:off x="110505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{E50273DA-0BD7-431B-94F7-26EC289C414B}</a:tableStyleId>
              </a:tblPr>
              <a:tblGrid>
                <a:gridCol w="2750800"/>
                <a:gridCol w="2184150"/>
                <a:gridCol w="1998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Characteristics / Antenna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Single Microstrip Patch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lt1"/>
                          </a:solidFill>
                        </a:rPr>
                        <a:t>2-1 Microstrip Patch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S-Parameter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-34.47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-26.58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Gain (dBi)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5.31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9.29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Max Current density(J) (A/m^2)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21.77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15.46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VSWR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1.08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1.098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Results(Matlab) - Single Patch Antenna</a:t>
            </a:r>
            <a:endParaRPr/>
          </a:p>
        </p:txBody>
      </p:sp>
      <p:pic>
        <p:nvPicPr>
          <p:cNvPr id="428" name="Google Shape;4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386" y="1460250"/>
            <a:ext cx="546522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Results(Matlab) - Single Patch Antenna</a:t>
            </a:r>
            <a:endParaRPr/>
          </a:p>
        </p:txBody>
      </p:sp>
      <p:pic>
        <p:nvPicPr>
          <p:cNvPr id="434" name="Google Shape;4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286" y="1460250"/>
            <a:ext cx="605742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Results(Matlab) - Single Patch Antenna</a:t>
            </a:r>
            <a:endParaRPr/>
          </a:p>
        </p:txBody>
      </p:sp>
      <p:pic>
        <p:nvPicPr>
          <p:cNvPr id="440" name="Google Shape;4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049" y="1460250"/>
            <a:ext cx="614590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Results(Matlab) - Single Patch Antenna</a:t>
            </a:r>
            <a:endParaRPr/>
          </a:p>
        </p:txBody>
      </p:sp>
      <p:pic>
        <p:nvPicPr>
          <p:cNvPr id="446" name="Google Shape;4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797" y="1460250"/>
            <a:ext cx="602640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 </a:t>
            </a:r>
            <a:endParaRPr/>
          </a:p>
        </p:txBody>
      </p:sp>
      <p:sp>
        <p:nvSpPr>
          <p:cNvPr id="452" name="Google Shape;452;p52"/>
          <p:cNvSpPr/>
          <p:nvPr/>
        </p:nvSpPr>
        <p:spPr>
          <a:xfrm flipH="1" rot="737906">
            <a:off x="5696788" y="2976495"/>
            <a:ext cx="1497158" cy="6613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2"/>
          <p:cNvSpPr/>
          <p:nvPr/>
        </p:nvSpPr>
        <p:spPr>
          <a:xfrm rot="-737906">
            <a:off x="4279250" y="2976495"/>
            <a:ext cx="1497158" cy="6613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454" name="Google Shape;454;p52"/>
          <p:cNvSpPr txBox="1"/>
          <p:nvPr/>
        </p:nvSpPr>
        <p:spPr>
          <a:xfrm>
            <a:off x="5326766" y="2424923"/>
            <a:ext cx="91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Phase - 3</a:t>
            </a:r>
            <a:endParaRPr b="1"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52"/>
          <p:cNvSpPr/>
          <p:nvPr/>
        </p:nvSpPr>
        <p:spPr>
          <a:xfrm flipH="1" rot="737906">
            <a:off x="2850186" y="2976495"/>
            <a:ext cx="1497158" cy="6613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" name="Google Shape;456;p52"/>
          <p:cNvGrpSpPr/>
          <p:nvPr/>
        </p:nvGrpSpPr>
        <p:grpSpPr>
          <a:xfrm>
            <a:off x="3369526" y="3040700"/>
            <a:ext cx="1894931" cy="1579395"/>
            <a:chOff x="3021975" y="2541798"/>
            <a:chExt cx="1712700" cy="1374104"/>
          </a:xfrm>
        </p:grpSpPr>
        <p:sp>
          <p:nvSpPr>
            <p:cNvPr id="457" name="Google Shape;457;p52"/>
            <p:cNvSpPr txBox="1"/>
            <p:nvPr/>
          </p:nvSpPr>
          <p:spPr>
            <a:xfrm>
              <a:off x="3529888" y="2735579"/>
              <a:ext cx="7845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0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Phase - 2</a:t>
              </a:r>
              <a:endParaRPr b="1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8" name="Google Shape;458;p52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2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2"/>
            <p:cNvSpPr txBox="1"/>
            <p:nvPr/>
          </p:nvSpPr>
          <p:spPr>
            <a:xfrm>
              <a:off x="3066238" y="3106202"/>
              <a:ext cx="1624200" cy="80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Modeling of Single antenna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Challengers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52"/>
          <p:cNvSpPr/>
          <p:nvPr/>
        </p:nvSpPr>
        <p:spPr>
          <a:xfrm rot="-737906">
            <a:off x="1440337" y="2976495"/>
            <a:ext cx="1497158" cy="6613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52"/>
          <p:cNvGrpSpPr/>
          <p:nvPr/>
        </p:nvGrpSpPr>
        <p:grpSpPr>
          <a:xfrm>
            <a:off x="6699215" y="3040700"/>
            <a:ext cx="957257" cy="539967"/>
            <a:chOff x="6296628" y="2541798"/>
            <a:chExt cx="865200" cy="469781"/>
          </a:xfrm>
        </p:grpSpPr>
        <p:sp>
          <p:nvSpPr>
            <p:cNvPr id="464" name="Google Shape;464;p52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2"/>
            <p:cNvSpPr txBox="1"/>
            <p:nvPr/>
          </p:nvSpPr>
          <p:spPr>
            <a:xfrm>
              <a:off x="6296628" y="2735579"/>
              <a:ext cx="865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Phase - 4</a:t>
              </a:r>
              <a:endParaRPr b="1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6" name="Google Shape;466;p52"/>
          <p:cNvGrpSpPr/>
          <p:nvPr/>
        </p:nvGrpSpPr>
        <p:grpSpPr>
          <a:xfrm>
            <a:off x="1945801" y="1462778"/>
            <a:ext cx="1894931" cy="1515429"/>
            <a:chOff x="1637475" y="1219942"/>
            <a:chExt cx="1712700" cy="1246754"/>
          </a:xfrm>
        </p:grpSpPr>
        <p:sp>
          <p:nvSpPr>
            <p:cNvPr id="467" name="Google Shape;467;p52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2"/>
            <p:cNvSpPr txBox="1"/>
            <p:nvPr/>
          </p:nvSpPr>
          <p:spPr>
            <a:xfrm>
              <a:off x="2144550" y="1985293"/>
              <a:ext cx="779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0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Phase - 1</a:t>
              </a:r>
              <a:endParaRPr b="1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p52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2"/>
            <p:cNvSpPr txBox="1"/>
            <p:nvPr/>
          </p:nvSpPr>
          <p:spPr>
            <a:xfrm>
              <a:off x="1681725" y="1257136"/>
              <a:ext cx="1624200" cy="7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Introduction about antenna radars </a:t>
              </a:r>
              <a:endPara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9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Problem statement 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471" name="Google Shape;471;p52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52"/>
          <p:cNvGrpSpPr/>
          <p:nvPr/>
        </p:nvGrpSpPr>
        <p:grpSpPr>
          <a:xfrm>
            <a:off x="4799324" y="1508134"/>
            <a:ext cx="1797015" cy="974170"/>
            <a:chOff x="4043925" y="1185080"/>
            <a:chExt cx="1624200" cy="801456"/>
          </a:xfrm>
        </p:grpSpPr>
        <p:sp>
          <p:nvSpPr>
            <p:cNvPr id="473" name="Google Shape;473;p52"/>
            <p:cNvSpPr/>
            <p:nvPr/>
          </p:nvSpPr>
          <p:spPr>
            <a:xfrm rot="10800000">
              <a:off x="48110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2"/>
            <p:cNvSpPr txBox="1"/>
            <p:nvPr/>
          </p:nvSpPr>
          <p:spPr>
            <a:xfrm>
              <a:off x="4043925" y="1185080"/>
              <a:ext cx="1624200" cy="7293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Modeling of MIMO antenna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9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Simulation for antenna parameters</a:t>
              </a:r>
              <a:endParaRPr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5" name="Google Shape;475;p52"/>
          <p:cNvSpPr txBox="1"/>
          <p:nvPr/>
        </p:nvSpPr>
        <p:spPr>
          <a:xfrm>
            <a:off x="6200884" y="3601982"/>
            <a:ext cx="1797000" cy="930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Designing of MIMO antenna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52"/>
          <p:cNvSpPr/>
          <p:nvPr/>
        </p:nvSpPr>
        <p:spPr>
          <a:xfrm rot="10355">
            <a:off x="7081566" y="3539021"/>
            <a:ext cx="99600" cy="822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2"/>
          <p:cNvSpPr/>
          <p:nvPr/>
        </p:nvSpPr>
        <p:spPr>
          <a:xfrm rot="-1848942">
            <a:off x="5692644" y="2776647"/>
            <a:ext cx="179199" cy="182612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701C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endParaRPr/>
          </a:p>
        </p:txBody>
      </p:sp>
      <p:sp>
        <p:nvSpPr>
          <p:cNvPr id="483" name="Google Shape;483;p53"/>
          <p:cNvSpPr txBox="1"/>
          <p:nvPr>
            <p:ph idx="1" type="body"/>
          </p:nvPr>
        </p:nvSpPr>
        <p:spPr>
          <a:xfrm>
            <a:off x="1297500" y="1415150"/>
            <a:ext cx="70389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Simulators were found to be difficult to understand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In Matlab, we found difficult to simulate array antennas because inset feed patch method is not pre defined in array antenna designer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50"/>
              <a:buFont typeface="Montserrat"/>
              <a:buChar char="●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The design of MIMO antenna from single antenna requires: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50"/>
              <a:buFont typeface="Montserrat"/>
              <a:buChar char="○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Calculating the area covered by each antenna on dielectric material(substrate material)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50"/>
              <a:buFont typeface="Montserrat"/>
              <a:buChar char="○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Inputs to the patch antenna changes depending on the applications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50"/>
              <a:buFont typeface="Montserrat"/>
              <a:buChar char="○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Depending upon the no. of inputs (no. of transmitters) radiation of antenna changes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entury Gothic"/>
              <a:buNone/>
            </a:pPr>
            <a:r>
              <a:rPr lang="en-GB"/>
              <a:t>Refere</a:t>
            </a:r>
            <a:r>
              <a:rPr lang="en-GB"/>
              <a:t>nces</a:t>
            </a:r>
            <a:endParaRPr/>
          </a:p>
        </p:txBody>
      </p:sp>
      <p:sp>
        <p:nvSpPr>
          <p:cNvPr id="489" name="Google Shape;489;p54"/>
          <p:cNvSpPr txBox="1"/>
          <p:nvPr>
            <p:ph idx="1" type="body"/>
          </p:nvPr>
        </p:nvSpPr>
        <p:spPr>
          <a:xfrm>
            <a:off x="1297500" y="14151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AutoNum type="arabicPeriod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O. OUAZZANI, S. D. BENNANI, M. JORIO, </a:t>
            </a:r>
            <a:r>
              <a:rPr i="1" lang="en-GB">
                <a:latin typeface="Montserrat Medium"/>
                <a:ea typeface="Montserrat Medium"/>
                <a:cs typeface="Montserrat Medium"/>
                <a:sym typeface="Montserrat Medium"/>
              </a:rPr>
              <a:t>“Design and Simulation of two elements rectangular Microstrip Patch Antenna at 5.8 GHz for RFID Reader Applications with high Directivity and Gain”,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in 2018 6th International Conference on Multimedia Computing and Systems (ICMCS). </a:t>
            </a:r>
            <a:r>
              <a:rPr lang="en-GB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ReferenceLink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AutoNum type="arabicPeriod"/>
            </a:pP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Sankar Sadasivam, Shaury Anand, “</a:t>
            </a:r>
            <a:r>
              <a:rPr i="1" lang="en-GB">
                <a:latin typeface="Montserrat Medium"/>
                <a:ea typeface="Montserrat Medium"/>
                <a:cs typeface="Montserrat Medium"/>
                <a:sym typeface="Montserrat Medium"/>
              </a:rPr>
              <a:t>Multi Channel RF Transceiver Reference Design for Radar and Electronic Warfare Applications”, </a:t>
            </a:r>
            <a:r>
              <a:rPr lang="en-GB">
                <a:latin typeface="Montserrat Medium"/>
                <a:ea typeface="Montserrat Medium"/>
                <a:cs typeface="Montserrat Medium"/>
                <a:sym typeface="Montserrat Medium"/>
              </a:rPr>
              <a:t>in Texas Instruments Incorporated, 2019. </a:t>
            </a:r>
            <a:r>
              <a:rPr lang="en-GB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Reference Link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 Medium"/>
              <a:buAutoNum type="arabicPeriod"/>
            </a:pPr>
            <a:r>
              <a:rPr lang="en-GB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/>
              </a:rPr>
              <a:t>Antenna basics and designing</a:t>
            </a:r>
            <a:r>
              <a:rPr lang="en-GB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/>
              </a:rPr>
              <a:t>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Thank you!</a:t>
            </a:r>
            <a:endParaRPr sz="4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Simulators Used 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297500" y="1567550"/>
            <a:ext cx="7038900" cy="3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Single, 2*1 </a:t>
            </a: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patch antennas are  built using CST simulator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Antenna Designer tool in Matlab helps us in designing antennas with inbuilt models, materials, etc.. and it can also be converted to matlab files(,m, .mat)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In Matlab, calculated dimensions of single, 2*1 antenna and design of single microstrip patch antenna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Feed method (Inset feeding method) is used for the input to antenna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Visualization of plots (like S-parameter, VSWR, Gain, Radiation pattern, etc…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Patch antenna are for low profile application of frequency above 100 MHz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Microstrip Patch Antenna </a:t>
            </a:r>
            <a:endParaRPr/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1297500" y="1567550"/>
            <a:ext cx="41403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One side of substrate has ground plane and other microstrip patch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L - length of micro-strip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W-width of micro-strip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h - Height of dielectric substrate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Lightweight and easy to integrate with circuits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Microstrip feed can modeled using </a:t>
            </a: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different</a:t>
            </a: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feeding</a:t>
            </a: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 techniques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200" y="1731600"/>
            <a:ext cx="3492900" cy="22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Microstrip Patch Antenna - Fringing Fields</a:t>
            </a:r>
            <a:endParaRPr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1297500" y="1567550"/>
            <a:ext cx="4488900" cy="30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The fringing fields around the antenna can help explain why the microstrip antenna radiates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Current at feeding point and side end of patch is zero(open circuit end) and maximum at middle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low current </a:t>
            </a: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value</a:t>
            </a: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 at the ends, impedance at ends is high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Due to open circuited transmission line, voltage and current are out of phase and fields under patch resemble as shown in figure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This fields are called fringing fields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800" y="2262438"/>
            <a:ext cx="3176350" cy="14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Microstrip Patch Antenna - Radiation </a:t>
            </a:r>
            <a:endParaRPr/>
          </a:p>
        </p:txBody>
      </p: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1297500" y="1567550"/>
            <a:ext cx="44889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Fringing fields have a great effect on the performance of antenna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Radiation doesn't happen along the length(L) of microstrip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Electric field at the center of the patch is zero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The radiation is due to the fringing field between the periphery </a:t>
            </a: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f the patch and the ground plane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6625" y="1836825"/>
            <a:ext cx="2910900" cy="206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Inset feeding method</a:t>
            </a:r>
            <a:endParaRPr/>
          </a:p>
        </p:txBody>
      </p:sp>
      <p:sp>
        <p:nvSpPr>
          <p:cNvPr id="277" name="Google Shape;277;p24"/>
          <p:cNvSpPr txBox="1"/>
          <p:nvPr>
            <p:ph idx="1" type="body"/>
          </p:nvPr>
        </p:nvSpPr>
        <p:spPr>
          <a:xfrm>
            <a:off x="1297500" y="1567550"/>
            <a:ext cx="4608900" cy="32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It is a conducting strip with width extremely smaller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The feed line to patch can be given center, edge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Impedance of the antenna can be controlled by this feeding method due to planar structure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An inset feed microstrip patch antenna is designed to increase the radiation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Due to thinner dimensions of the strip, it's easy to fabricate and integrate in Printed circuit boards (PCBs)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775" y="1923000"/>
            <a:ext cx="2906400" cy="189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effects the patch antenna </a:t>
            </a:r>
            <a:endParaRPr/>
          </a:p>
        </p:txBody>
      </p:sp>
      <p:sp>
        <p:nvSpPr>
          <p:cNvPr id="284" name="Google Shape;284;p25"/>
          <p:cNvSpPr txBox="1"/>
          <p:nvPr>
            <p:ph idx="1" type="body"/>
          </p:nvPr>
        </p:nvSpPr>
        <p:spPr>
          <a:xfrm>
            <a:off x="1297500" y="1415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Width controls -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○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Larger width, increase radiation from patch antenna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○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Wider patch, lower input impedance 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Length of patch antenna controls resonant frequency of antenna.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●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Permittivity of dielectric material controls 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50"/>
              <a:buFont typeface="Montserrat"/>
              <a:buChar char="○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Higher the permittivity -increases input impedance.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250"/>
              <a:buFont typeface="Montserrat"/>
              <a:buChar char="○"/>
            </a:pPr>
            <a:r>
              <a:rPr lang="en-GB" sz="1250">
                <a:latin typeface="Montserrat"/>
                <a:ea typeface="Montserrat"/>
                <a:cs typeface="Montserrat"/>
                <a:sym typeface="Montserrat"/>
              </a:rPr>
              <a:t>Lower the permittivity -increases the antenna bandwidth, efficiency, better radiation</a:t>
            </a:r>
            <a:endParaRPr sz="12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